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4" r:id="rId31"/>
    <p:sldId id="290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3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58B5-CD6C-4F9F-B9A6-29E9648D99F5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04F4-8FA5-4F3A-8D88-AFF35B73B3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8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04F4-8FA5-4F3A-8D88-AFF35B73B3D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01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C548A1-73D8-4F42-A5B4-B9741980B6C1}" type="datetimeFigureOut">
              <a:rPr lang="es-MX" smtClean="0"/>
              <a:t>05/08/2013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C8EDC5-D0DC-43A1-811A-FE8D3E4017C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128792" cy="3600400"/>
          </a:xfrm>
        </p:spPr>
        <p:txBody>
          <a:bodyPr>
            <a:no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 III EDICIÓN TÍPICA DEL MISAL ROMANO DEL VATICANO II PARA LAS DIÓCESIS DE MÉXICO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32656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P. Francisco Escobar Mireles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34474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344816" cy="6934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AÑO LITÚRGICO Y CALENDARIO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16832"/>
            <a:ext cx="7838256" cy="381642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Motu Proprio 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s-MX" sz="2800" i="1" dirty="0" err="1">
                <a:latin typeface="Times New Roman" pitchFamily="18" charset="0"/>
                <a:cs typeface="Times New Roman" pitchFamily="18" charset="0"/>
              </a:rPr>
              <a:t>Mysterii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i="1" dirty="0" err="1">
                <a:latin typeface="Times New Roman" pitchFamily="18" charset="0"/>
                <a:cs typeface="Times New Roman" pitchFamily="18" charset="0"/>
              </a:rPr>
              <a:t>Paschalis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dePablo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VI (1969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Normas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generales para el Año Litúrgico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Calendario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(1969). 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Iglesia revive los misterios del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Señor.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Tabla del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a 2036: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letra dominical,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ciclo, ceniza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Pascua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Ascención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Pentecostés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semana ordinaria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antes de cuaresma y después de Pentecostés,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domingo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I de adviento. </a:t>
            </a:r>
          </a:p>
        </p:txBody>
      </p:sp>
    </p:spTree>
    <p:extLst>
      <p:ext uri="{BB962C8B-B14F-4D97-AF65-F5344CB8AC3E}">
        <p14:creationId xmlns:p14="http://schemas.microsoft.com/office/powerpoint/2010/main" val="394840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 DEL TIEMPO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Segunda sección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95331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55576" y="1196752"/>
            <a:ext cx="7016824" cy="414563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raciones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(colecta, sobre las ofrendas y después de la Comunión) y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antífonas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(entrada y comunión) para cada día de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Adviento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Navidad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y de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Cuaresma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Pascua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ormularios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completos (oraciones y antífonas) de los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domingos del Tiempo Ordinario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y las Solemnidades del Señor (Santísima Trinidad, Jesucristo sumo y eterno sacerdote, Cuerpo y Sangre de Cristo, Sagrado Corazón de Jesús).</a:t>
            </a:r>
          </a:p>
        </p:txBody>
      </p:sp>
    </p:spTree>
    <p:extLst>
      <p:ext uri="{BB962C8B-B14F-4D97-AF65-F5344CB8AC3E}">
        <p14:creationId xmlns:p14="http://schemas.microsoft.com/office/powerpoint/2010/main" val="363354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Ciclo de navidad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492896"/>
            <a:ext cx="7088832" cy="3048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El Ciclo de Navidad o de la Encarnación celebra la aparición de Dios en nuestra carne.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La Encarnación es el encuentro de Dios con la humanidad y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posibilita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nuestro re encuentro originario con Él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Tiempo de adviento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3281537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El Adviento, tiempo en espera de la venida del Señor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Desde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el I Domingo hasta el viernes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III: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retorno glorioso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de Cristo al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final de la historia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Domingo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IV y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ferias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del 17 al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la venida de Cristo en nuestra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carne. mortal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3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28700"/>
            <a:ext cx="6400800" cy="52809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Tiempo de navidad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32048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Misas de Navidad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MX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Sagrada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MX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 31 de diciembre. </a:t>
            </a:r>
            <a:endParaRPr lang="es-MX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María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Madre de 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Dios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eventual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segundo domingo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de Navidad. 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segunda </a:t>
            </a: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semana de Navidad.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Epifanía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(domingo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8 enero si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no es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precepto, con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Misa de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Vigilia, y anuncio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fiestas.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Ferias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de Navidad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 partir del 2 de enero,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colecta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para antes y después de Epifanía.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Bautismo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del Señor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,.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792088"/>
          </a:xfrm>
        </p:spPr>
        <p:txBody>
          <a:bodyPr>
            <a:no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pascua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3641577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El Misterio Pascual celebra a Cristo crucificado y resucitado, el cual en su gloria recapitula en sí la obra de la salvación. 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Preparado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desde el Antiguo Testamento, se prolonga en el tiempo de la Iglesia, sobre todo en la celebración litúrgica. 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Triduo Pascual es la cumbre a la cual llega la Cuaresma, y la fuente que se disfruta durante la Cincuentena Pascual y se difunde a todo el año.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3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Tiempo de cuaresma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420888"/>
            <a:ext cx="6944816" cy="3048001"/>
          </a:xfrm>
        </p:spPr>
        <p:txBody>
          <a:bodyPr>
            <a:noAutofit/>
          </a:bodyPr>
          <a:lstStyle/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Prenotandos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1. Estaciones cuaresmales.</a:t>
            </a:r>
          </a:p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2. Misa u otra celebración.</a:t>
            </a:r>
          </a:p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3. Oración sobre el pueblo.</a:t>
            </a:r>
          </a:p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4. No flores, e instrumentos musicales sólo para sostener canto.</a:t>
            </a:r>
          </a:p>
          <a:p>
            <a:pPr indent="27432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Escrutinios y entregas.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1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28800"/>
            <a:ext cx="6961584" cy="388843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El camino espiritual de preparación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 la Pascua asume una nueva fisonomía, al resaltar, además del carácter penitencial, el bautismal, comunitario y salvífico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Recorrer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un itinerario interior,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camino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conversión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reconciliación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, para llegar a la gloria de la Jerusalén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celestial.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Semana santa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76872"/>
            <a:ext cx="7200800" cy="3528392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Domingo 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Ramos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procesión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sábado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por la tarde o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domingo.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s-MX" sz="2800" i="1" dirty="0" smtClean="0">
                <a:latin typeface="Times New Roman" pitchFamily="18" charset="0"/>
                <a:cs typeface="Times New Roman" pitchFamily="18" charset="0"/>
              </a:rPr>
              <a:t>Lunes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, Martes y Miércoles santos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Misa </a:t>
            </a:r>
            <a:r>
              <a:rPr lang="es-MX" sz="2800" b="1" dirty="0" err="1">
                <a:latin typeface="Times New Roman" pitchFamily="18" charset="0"/>
                <a:cs typeface="Times New Roman" pitchFamily="18" charset="0"/>
              </a:rPr>
              <a:t>Crismal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Prenotandos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enumerados. 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Triduo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Pascual, cumbre y fuente del año litúrgico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887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340768"/>
            <a:ext cx="6984776" cy="4145633"/>
          </a:xfrm>
        </p:spPr>
        <p:txBody>
          <a:bodyPr>
            <a:noAutofit/>
          </a:bodyPr>
          <a:lstStyle/>
          <a:p>
            <a:pPr marL="0" lvl="4" indent="0">
              <a:spcBef>
                <a:spcPts val="0"/>
              </a:spcBef>
            </a:pPr>
            <a:r>
              <a:rPr lang="es-MX" sz="3600" b="1" dirty="0">
                <a:latin typeface="Times New Roman" pitchFamily="18" charset="0"/>
                <a:cs typeface="Times New Roman" pitchFamily="18" charset="0"/>
              </a:rPr>
              <a:t>El Misal nos introduce en la más rica experiencia espiritual de la Iglesia a lo largo de la historia, expresando lo que la Iglesia cree. </a:t>
            </a:r>
            <a:endParaRPr lang="es-MX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0">
              <a:spcBef>
                <a:spcPts val="0"/>
              </a:spcBef>
            </a:pPr>
            <a:r>
              <a:rPr lang="es-MX" sz="3600" b="1" dirty="0" smtClean="0">
                <a:latin typeface="Times New Roman" pitchFamily="18" charset="0"/>
                <a:cs typeface="Times New Roman" pitchFamily="18" charset="0"/>
              </a:rPr>
              <a:t>Sólo </a:t>
            </a:r>
            <a:r>
              <a:rPr lang="es-MX" sz="3600" b="1" dirty="0">
                <a:latin typeface="Times New Roman" pitchFamily="18" charset="0"/>
                <a:cs typeface="Times New Roman" pitchFamily="18" charset="0"/>
              </a:rPr>
              <a:t>se puede comprender el misterio de Cristo y de la Iglesia en un clima de oración.</a:t>
            </a:r>
          </a:p>
        </p:txBody>
      </p:sp>
    </p:spTree>
    <p:extLst>
      <p:ext uri="{BB962C8B-B14F-4D97-AF65-F5344CB8AC3E}">
        <p14:creationId xmlns:p14="http://schemas.microsoft.com/office/powerpoint/2010/main" val="288074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648072"/>
          </a:xfrm>
        </p:spPr>
        <p:txBody>
          <a:bodyPr/>
          <a:lstStyle/>
          <a:p>
            <a:r>
              <a:rPr lang="es-MX" dirty="0" smtClean="0"/>
              <a:t>Triduo pascual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424847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Prenotandos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1. En el Triduo Sacro, la Iglesia celebra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más grandes Misterios de nuestra Redención,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haciendo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memoria de su Señor crucificado, sepultado 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resucitado. Con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ayuno pascual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penitencial el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viernes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y litúrgico el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sábado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santo.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Requiere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un numero suficiente de ministros laicos,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y canto. No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omitan gestos, sino expliquen el significado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una participación activa y fructuosa.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3. Las celebraciones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realicen dignamente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las iglesias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frecuentadas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por los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fieles.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2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24744"/>
            <a:ext cx="7344816" cy="4361657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historiza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los episodios de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Jesús,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piedad popular, sino presenta una consideración global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del misterio unitario,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desde la Cena del Señor hasta la Eucaristía de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Pascua: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Jueves: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Pascua eucarística,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momento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sacramental del Misterio Pascual.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Viernes: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memorial de la Muerte pascual del Señor.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Vigilia Pascual: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aspecto glorioso del misterio de Cristo,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culmina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en el memorial eucarístico.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1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00800" cy="54942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Tiempo pascual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36004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La Resurrección, la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Ascención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y el don pentecostal del Espíritu Santo son momentos del único Misterio de la Pascua de Cristo. Revela en plenitud la acción salvadora de la Trinidad en la historia. 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Cristo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, presente en la asamblea litúrgica como mediador, redentor y sacerdote, renueva a su comunidad eclesial. 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La Cincuentena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Pascual es la constante vitalidad de la regeneración bautismal. Guiados por el Espíritu Santo, pregustamos la liturgia celeste.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9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20080"/>
          </a:xfrm>
        </p:spPr>
        <p:txBody>
          <a:bodyPr/>
          <a:lstStyle/>
          <a:p>
            <a:r>
              <a:rPr lang="es-MX" dirty="0" smtClean="0"/>
              <a:t>Vigilia pascual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03244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Prenotandos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1. Según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antigua tradición,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es noche de vigilia en honor del Señor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(Ex 12,42)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Con lámparas encendidas esperan vigilantes el regreso del Señor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2400" b="1" i="1" dirty="0" err="1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 12,35)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2. Tras el lucernario, la Iglesia medita los portentos de la historia de la salvación en la liturgia de la Palabra, celebra el renacimiento de nuevos hijos en la liturgia bautismal, y cuando el día está por llegar participa de la Mesa de Pascua en la liturgia eucarística.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hace durante la noche: ni antes de ponerse el sol ni una vez que amaneció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0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Reelaboró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íntegramente el rito bautismal de la Vigilia Pascual, combinando los elementos del Misal, del Ritual de Bautismo de niños, del Ritual de Iniciación Cristiana de Adultos y del Ceremonial de los Obispos.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8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38400"/>
            <a:ext cx="7143700" cy="3048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Domingo de Resurrección.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Octava de Pascua.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Domingo II «o de la Divina Misericordia».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Ferias de Pascua.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err="1" smtClean="0">
                <a:latin typeface="Times New Roman" pitchFamily="18" charset="0"/>
                <a:cs typeface="Times New Roman" pitchFamily="18" charset="0"/>
              </a:rPr>
              <a:t>Ascención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 con su Vigilia.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Pentecostés con su Vigilia.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7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984776" cy="6858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Tiempo durante el año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9552" y="2204864"/>
            <a:ext cx="7304856" cy="352839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Las 33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ó 34 semanas durante el curso del año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celebran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, no un aspecto particular del Misterio de Cristo, sino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Misterio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su globalidad, especialmente los domingos” (NALC 43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es un tiempo sin fisonomía, sino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celebración del Misterio Pascual en el ritmo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semanal,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por la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asamblea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litúrgica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local de cada domingo,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encuentro semanal con Cristo resucitado. 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3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00808"/>
            <a:ext cx="6912768" cy="378559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FIESTAS MÓVILES DEL SEÑOR: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repetición de algo ya celebrado en el año litúrgico,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que se acentuó en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un momento de la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historia: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Dios como misterio de comunión en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relación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íntima de unidad y diversidad (Santísima Trinidad); el amor divino y humano de Cristo (Sagrado Corazón de Jesús); la presencia en la Eucaristía del Cuerpo entregado y la Sangre derramada de Jesús (Cuerpo y Sangre de Cristo)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DOMINGOS DEL TIEMPO ORDINARIO.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7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ORDINARIO DE LA MISA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400" b="1" dirty="0" smtClean="0"/>
              <a:t>Sección central: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90732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03648" y="1484784"/>
            <a:ext cx="6768752" cy="4001617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rito de la celebración eucarística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con sus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fórmulas invariables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mínimas indicaciones </a:t>
            </a:r>
            <a:r>
              <a:rPr lang="es-ES_tradnl" sz="2800" b="1" dirty="0" err="1" smtClean="0">
                <a:latin typeface="Times New Roman" pitchFamily="18" charset="0"/>
                <a:cs typeface="Times New Roman" pitchFamily="18" charset="0"/>
              </a:rPr>
              <a:t>rubricales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A la preciosa Joya nupcial de la Eucaristía que Cristo regaló a su Iglesia, ésta, a lo largo de la historia, ha ido renovando el estuche al adaptar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sus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ritos a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cada época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4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</a:t>
            </a:r>
            <a:b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Primera Sección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848894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344816" cy="4392488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Salva siempre el núcleo que proviene de Jesús: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tomar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el pan y el vino, alabar al Señor por sus maravillas, anunciar con palabras y gestos la entrega sacrificial de Jesús, realizar la fracción del Pan, distribuirlo como alimento, beber el Cáliz.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demás elementos son secundarios, y no deben oscurecer o desplazar los anteriores.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491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95400"/>
            <a:ext cx="7344816" cy="4191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De esta sección no se permitió su traducción a ninguna Conferencia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Episcopal; envió </a:t>
            </a: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la versión oficial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Congregación para el Culto divino y la disciplina de los sacramentos. 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la misma de 1986, sin las modificaciones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propuestas </a:t>
            </a:r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por algunos consultores, por las Conferencias Episcopales de México y Colombia, y por los Obispos presidentes de 18 Comisiones episcopales para la pastoral litúrgica de Conferencias episcopales de América Latina.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49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9284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Estructura de la celebración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La Liturgia de la Palabra obedece al mandato “Vayan y anuncien el Evangelio” (Mt 28,19), y actualiza la predicación del Señor. 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Liturgia Eucarística obedece al mandato “Hagan esto en memorial mío” (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22,19) y actualiza su tránsito pascual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Ambas forman un solo acto de culto.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2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24744"/>
            <a:ext cx="7344816" cy="4968552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Está 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el relato de los discípulos de Emaús: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Jesús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camina con los desanimados (ritos iniciales);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explica las Escrituras (liturgia de la Palabra);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entra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con ellos, toma el pan, lo parte y lo reparte (liturgia eucarística), se les abren los ojos;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corren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 anunciar a los demás que Jesús está vivo (ritos conclusivos)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lnSpc>
                <a:spcPct val="120000"/>
              </a:lnSpc>
              <a:spcBef>
                <a:spcPts val="0"/>
              </a:spcBef>
            </a:pPr>
            <a:r>
              <a:rPr lang="es-E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800" b="1" i="1" dirty="0" err="1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s-ES" sz="2800" b="1" i="1" dirty="0">
                <a:latin typeface="Times New Roman" pitchFamily="18" charset="0"/>
                <a:cs typeface="Times New Roman" pitchFamily="18" charset="0"/>
              </a:rPr>
              <a:t> CEC 1347)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4004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49756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Expresa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Iglesia: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cuanto convocación (ritos iniciales),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cuanto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anuncia la Buena Noticia (liturgia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de la Palabra),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cuanto misterio íntimo de comunión (liturgia eucarística)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en cuanto misión (ritos conclusivos).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8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648072"/>
          </a:xfrm>
        </p:spPr>
        <p:txBody>
          <a:bodyPr/>
          <a:lstStyle/>
          <a:p>
            <a:r>
              <a:rPr lang="es-MX" dirty="0" smtClean="0"/>
              <a:t>Misa con pueblo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367240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Es la forma típica o normativa.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Conserva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la invitación al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acto penitencial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cada una de las tres formas,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los textos alternativos de la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tercera.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Precisa las indicaciones antes del Evangelio.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Credo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Nicea y Constantinopla añade el Símbolo bautismal de Roma conocido como "de los Apóstoles",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todo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Cuaresma y Pascua.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Precisa las indicaciones de la incensación de las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ofrendas.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7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066800"/>
            <a:ext cx="7416824" cy="5026496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Coloca el </a:t>
            </a:r>
            <a:r>
              <a:rPr lang="es-MX" sz="3400" b="1" i="1" dirty="0" smtClean="0">
                <a:latin typeface="Times New Roman" pitchFamily="18" charset="0"/>
                <a:cs typeface="Times New Roman" pitchFamily="18" charset="0"/>
              </a:rPr>
              <a:t>Prefacio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San José y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de los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ángeles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sus respectivas misas. Añade un Prefacio de mártires.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inicio de cada </a:t>
            </a:r>
            <a:r>
              <a:rPr lang="es-MX" sz="3400" b="1" i="1" dirty="0" smtClean="0">
                <a:latin typeface="Times New Roman" pitchFamily="18" charset="0"/>
                <a:cs typeface="Times New Roman" pitchFamily="18" charset="0"/>
              </a:rPr>
              <a:t>Plegaria Eucarística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pone el diálogo del Prefacio, la indicación de selección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de Prefacio,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y pone todo el Sanctus.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No enumera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los embolismos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Conserva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la indicación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lo que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en una concelebración puede decir 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alguno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de los </a:t>
            </a:r>
            <a:r>
              <a:rPr lang="es-MX" sz="3400" b="1" dirty="0" err="1" smtClean="0">
                <a:latin typeface="Times New Roman" pitchFamily="18" charset="0"/>
                <a:cs typeface="Times New Roman" pitchFamily="18" charset="0"/>
              </a:rPr>
              <a:t>concelebrantes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3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Al Padre nuestro, trae alternativas para su invitación; y para la invitación a darse la paz.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Terminado el rito, trae las </a:t>
            </a:r>
            <a:r>
              <a:rPr lang="es-MX" sz="3400" b="1" i="1" dirty="0">
                <a:latin typeface="Times New Roman" pitchFamily="18" charset="0"/>
                <a:cs typeface="Times New Roman" pitchFamily="18" charset="0"/>
              </a:rPr>
              <a:t>Bendiciones Solemnes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MX" sz="3400" b="1" i="1" dirty="0">
                <a:latin typeface="Times New Roman" pitchFamily="18" charset="0"/>
                <a:cs typeface="Times New Roman" pitchFamily="18" charset="0"/>
              </a:rPr>
              <a:t>oraciones sobre el pueblo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MX" sz="3400" b="1" dirty="0" smtClean="0">
                <a:latin typeface="Times New Roman" pitchFamily="18" charset="0"/>
                <a:cs typeface="Times New Roman" pitchFamily="18" charset="0"/>
              </a:rPr>
              <a:t>reelaborada </a:t>
            </a:r>
            <a:r>
              <a:rPr lang="es-MX" sz="3400" b="1" dirty="0">
                <a:latin typeface="Times New Roman" pitchFamily="18" charset="0"/>
                <a:cs typeface="Times New Roman" pitchFamily="18" charset="0"/>
              </a:rPr>
              <a:t>con muchas oraciones nuevas).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603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SANTORAL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4000" b="1" dirty="0" smtClean="0"/>
              <a:t>Cuarta sección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3942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488832" cy="3857601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_tradnl" sz="2800" b="1" i="1" dirty="0">
                <a:latin typeface="Times New Roman" pitchFamily="18" charset="0"/>
                <a:cs typeface="Times New Roman" pitchFamily="18" charset="0"/>
              </a:rPr>
              <a:t>Propio de los Santos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 trae los textos especiales para las fiestas y memorias de cada uno de los santos del Calendario, siguiendo el orden del año civil. </a:t>
            </a:r>
            <a:endParaRPr lang="es-ES_tradn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completa con el </a:t>
            </a:r>
            <a:r>
              <a:rPr lang="es-ES_tradnl" sz="2800" b="1" i="1" dirty="0">
                <a:latin typeface="Times New Roman" pitchFamily="18" charset="0"/>
                <a:cs typeface="Times New Roman" pitchFamily="18" charset="0"/>
              </a:rPr>
              <a:t>Común de santos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, que contiene un fondo de oraciones para completar los formularios del Propio o para los santos que no tienen formulario propio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7994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54942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Propio de los santos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46449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Mantiene la introducción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histórica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cada fiesta y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memoria.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Sólo incluye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Beatos aprobados: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Sebastián de Aparicio (25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feb); Bartolomé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Laurel (16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Pedro Zúñiga y Luis Flores (19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Bartolomé Gutiérrez (2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sept); Junípero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Serra (26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y Miguel Agustín Pro (23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nov).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 cada santo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precisa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su condición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mártir, virgen, confesor, apóstol, pastor, misionero, etc.). En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grupos de mártires indica el lugar de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martirio. 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Completa algunos formularios y pone nuevos.</a:t>
            </a:r>
          </a:p>
        </p:txBody>
      </p:sp>
    </p:spTree>
    <p:extLst>
      <p:ext uri="{BB962C8B-B14F-4D97-AF65-F5344CB8AC3E}">
        <p14:creationId xmlns:p14="http://schemas.microsoft.com/office/powerpoint/2010/main" val="365789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55576" y="1124744"/>
            <a:ext cx="7088832" cy="421764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Los documentos iniciales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nos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ofrecen el proyecto celebrativo de la Iglesia.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cuerpo del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Misal,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los elementos con los cuales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preparar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el programa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cada celebración,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una acción litúrgica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viva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y provechosa a nuestra comunidad,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exigen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sabia ejecución devota y coordinada.</a:t>
            </a:r>
          </a:p>
        </p:txBody>
      </p:sp>
    </p:spTree>
    <p:extLst>
      <p:ext uri="{BB962C8B-B14F-4D97-AF65-F5344CB8AC3E}">
        <p14:creationId xmlns:p14="http://schemas.microsoft.com/office/powerpoint/2010/main" val="1605107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6408712" cy="4104456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600" b="1" i="1" dirty="0">
                <a:latin typeface="Times New Roman" pitchFamily="18" charset="0"/>
                <a:cs typeface="Times New Roman" pitchFamily="18" charset="0"/>
              </a:rPr>
              <a:t>Enero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santísimo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Nombre de Jesús (3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600" b="1" i="1" dirty="0">
                <a:latin typeface="Times New Roman" pitchFamily="18" charset="0"/>
                <a:cs typeface="Times New Roman" pitchFamily="18" charset="0"/>
              </a:rPr>
              <a:t>Febrero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8 Josefina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Bakhita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;.</a:t>
            </a: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600" b="1" i="1" dirty="0">
                <a:latin typeface="Times New Roman" pitchFamily="18" charset="0"/>
                <a:cs typeface="Times New Roman" pitchFamily="18" charset="0"/>
              </a:rPr>
              <a:t>Abril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Luis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María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Grignion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Montfort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600" b="1" i="1" dirty="0">
                <a:latin typeface="Times New Roman" pitchFamily="18" charset="0"/>
                <a:cs typeface="Times New Roman" pitchFamily="18" charset="0"/>
              </a:rPr>
              <a:t>Mayo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Fátima (13); Cristóbal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Magallanes y </a:t>
            </a:r>
            <a:r>
              <a:rPr lang="es-MX" sz="2600" b="1" dirty="0" err="1" smtClean="0">
                <a:latin typeface="Times New Roman" pitchFamily="18" charset="0"/>
                <a:cs typeface="Times New Roman" pitchFamily="18" charset="0"/>
              </a:rPr>
              <a:t>comps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. (21); Rita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Casia (22).</a:t>
            </a: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600" b="1" i="1" dirty="0">
                <a:latin typeface="Times New Roman" pitchFamily="18" charset="0"/>
                <a:cs typeface="Times New Roman" pitchFamily="18" charset="0"/>
              </a:rPr>
              <a:t>Julio: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Agustín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Zhao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MX" sz="2600" b="1" dirty="0" err="1" smtClean="0">
                <a:latin typeface="Times New Roman" pitchFamily="18" charset="0"/>
                <a:cs typeface="Times New Roman" pitchFamily="18" charset="0"/>
              </a:rPr>
              <a:t>comps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9),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Apolinar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(20) y </a:t>
            </a:r>
            <a:r>
              <a:rPr lang="es-MX" sz="2600" b="1" dirty="0" err="1" smtClean="0">
                <a:latin typeface="Times New Roman" pitchFamily="18" charset="0"/>
                <a:cs typeface="Times New Roman" pitchFamily="18" charset="0"/>
              </a:rPr>
              <a:t>Sarbelio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600" b="1" dirty="0" err="1">
                <a:latin typeface="Times New Roman" pitchFamily="18" charset="0"/>
                <a:cs typeface="Times New Roman" pitchFamily="18" charset="0"/>
              </a:rPr>
              <a:t>Makhluf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 (24).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8406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543050"/>
            <a:ext cx="6400800" cy="3943351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Agosto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 Pedro Julián </a:t>
            </a: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Eymard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(2), Teresa Benedicta de la Cruz (9), Juana Francisca de Chantal (12) y Maximiliano María </a:t>
            </a: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Kolbe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(14). Vigilia en la Asunción.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Septiembre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 santo Nombre de María (12), mártires coreanos (21), Lorenzo Ruiz y </a:t>
            </a: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comps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(28).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Noviembre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 Andrés </a:t>
            </a: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-Lac y </a:t>
            </a:r>
            <a:r>
              <a:rPr lang="es-MX" sz="2400" b="1" dirty="0" err="1">
                <a:latin typeface="Times New Roman" pitchFamily="18" charset="0"/>
                <a:cs typeface="Times New Roman" pitchFamily="18" charset="0"/>
              </a:rPr>
              <a:t>comps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(24) y santa Catarina de Alejandría (25)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553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400800" cy="685800"/>
          </a:xfrm>
        </p:spPr>
        <p:txBody>
          <a:bodyPr/>
          <a:lstStyle/>
          <a:p>
            <a:r>
              <a:rPr lang="es-MX" dirty="0" smtClean="0"/>
              <a:t>Común de santos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416824" cy="381642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Formularios completos en secciones según los tipos de santos.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Mejora mucho títulos y subtítulos. Nuevas antífonas alternativas.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Mejora </a:t>
            </a:r>
            <a:r>
              <a:rPr lang="es-MX" sz="2800" b="1" dirty="0" err="1" smtClean="0">
                <a:latin typeface="Times New Roman" pitchFamily="18" charset="0"/>
                <a:cs typeface="Times New Roman" pitchFamily="18" charset="0"/>
              </a:rPr>
              <a:t>Prenotandos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quitó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dos números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Agrupa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las Misas de la Santísima Virgen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8 esquemas completos, incorporando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colectas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del Misal Ambrosiano que teníamos en el Apéndice final.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45055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Dedicación de iglesias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Encabeza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las Misas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comunes, considerando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el año litúrgico como el camino de la Iglesia que se va configurando con Cristo a través de la vivencia de sus misterios. 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Formularios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(en el aniversario, en la misma iglesia o en otra)</a:t>
            </a:r>
          </a:p>
        </p:txBody>
      </p:sp>
    </p:spTree>
    <p:extLst>
      <p:ext uri="{BB962C8B-B14F-4D97-AF65-F5344CB8AC3E}">
        <p14:creationId xmlns:p14="http://schemas.microsoft.com/office/powerpoint/2010/main" val="2814128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Común de la virgen maría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3713585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«Conmemoración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equivale a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"memoria".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i="1" dirty="0">
                <a:latin typeface="Times New Roman" pitchFamily="18" charset="0"/>
                <a:cs typeface="Times New Roman" pitchFamily="18" charset="0"/>
              </a:rPr>
              <a:t>Tiempo durante el año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esquemas completos, reelaborando el material anterior, y añadiendo el 5. </a:t>
            </a:r>
            <a:endParaRPr lang="es-MX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i="1" dirty="0" smtClean="0">
                <a:latin typeface="Times New Roman" pitchFamily="18" charset="0"/>
                <a:cs typeface="Times New Roman" pitchFamily="18" charset="0"/>
              </a:rPr>
              <a:t>Tiempo </a:t>
            </a:r>
            <a:r>
              <a:rPr lang="es-MX" sz="3200" i="1" dirty="0">
                <a:latin typeface="Times New Roman" pitchFamily="18" charset="0"/>
                <a:cs typeface="Times New Roman" pitchFamily="18" charset="0"/>
              </a:rPr>
              <a:t>de Adviento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: añade una colecta. </a:t>
            </a:r>
            <a:endParaRPr lang="es-MX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i="1" dirty="0" smtClean="0">
                <a:latin typeface="Times New Roman" pitchFamily="18" charset="0"/>
                <a:cs typeface="Times New Roman" pitchFamily="18" charset="0"/>
              </a:rPr>
              <a:t>Tiempo </a:t>
            </a:r>
            <a:r>
              <a:rPr lang="es-MX" sz="3200" i="1" dirty="0">
                <a:latin typeface="Times New Roman" pitchFamily="18" charset="0"/>
                <a:cs typeface="Times New Roman" pitchFamily="18" charset="0"/>
              </a:rPr>
              <a:t>de Navidad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: añade una colecta. </a:t>
            </a:r>
            <a:endParaRPr lang="es-MX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i="1" dirty="0" smtClean="0">
                <a:latin typeface="Times New Roman" pitchFamily="18" charset="0"/>
                <a:cs typeface="Times New Roman" pitchFamily="18" charset="0"/>
              </a:rPr>
              <a:t>Tiempo </a:t>
            </a:r>
            <a:r>
              <a:rPr lang="es-MX" sz="3200" i="1" dirty="0">
                <a:latin typeface="Times New Roman" pitchFamily="18" charset="0"/>
                <a:cs typeface="Times New Roman" pitchFamily="18" charset="0"/>
              </a:rPr>
              <a:t>de Pascua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: quita la segunda Colecta.</a:t>
            </a:r>
            <a:endParaRPr lang="es-MX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60840" cy="936104"/>
          </a:xfrm>
        </p:spPr>
        <p:txBody>
          <a:bodyPr>
            <a:normAutofit/>
          </a:bodyPr>
          <a:lstStyle/>
          <a:p>
            <a:r>
              <a:rPr lang="es-MX" dirty="0" smtClean="0"/>
              <a:t>Común de </a:t>
            </a:r>
            <a:r>
              <a:rPr lang="es-MX" dirty="0" smtClean="0"/>
              <a:t>mártires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19671"/>
            <a:ext cx="7776864" cy="378559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Fuera de tiempo Pascual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Muchos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mártires: 5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esquemas. Un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mártir: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Tiempo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pascual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muchos; uno solo.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Misioneros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mártires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Añade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para uno.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Por una virgen mártir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Por una santa mujer mártir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Antífonas alternativas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23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20080"/>
          </a:xfrm>
        </p:spPr>
        <p:txBody>
          <a:bodyPr/>
          <a:lstStyle/>
          <a:p>
            <a:r>
              <a:rPr lang="es-MX" dirty="0" smtClean="0"/>
              <a:t>Común </a:t>
            </a:r>
            <a:r>
              <a:rPr lang="es-MX" dirty="0"/>
              <a:t>de pastores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272808" cy="381642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Ordena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esquemas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pone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nuevas antífonas.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Papas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u obispos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esquemas, con colecta específica).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obispo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 (2 esquemas).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Pastores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varios (1); uno (2).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s-MX" sz="3000" b="1" i="1" dirty="0" smtClean="0">
                <a:latin typeface="Times New Roman" pitchFamily="18" charset="0"/>
                <a:cs typeface="Times New Roman" pitchFamily="18" charset="0"/>
              </a:rPr>
              <a:t>Fundadores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de Iglesias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Uno; 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varios.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s-MX" sz="3000" b="1" i="1" dirty="0">
                <a:latin typeface="Times New Roman" pitchFamily="18" charset="0"/>
                <a:cs typeface="Times New Roman" pitchFamily="18" charset="0"/>
              </a:rPr>
              <a:t>Para misioneros</a:t>
            </a:r>
            <a:r>
              <a:rPr lang="es-MX" sz="3000" b="1" dirty="0">
                <a:latin typeface="Times New Roman" pitchFamily="18" charset="0"/>
                <a:cs typeface="Times New Roman" pitchFamily="18" charset="0"/>
              </a:rPr>
              <a:t>: 3 esquemas</a:t>
            </a:r>
            <a:r>
              <a:rPr lang="es-MX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34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/>
          </a:bodyPr>
          <a:lstStyle/>
          <a:p>
            <a:r>
              <a:rPr lang="es-MX" dirty="0" smtClean="0"/>
              <a:t>Común </a:t>
            </a:r>
            <a:r>
              <a:rPr lang="es-MX" dirty="0" smtClean="0"/>
              <a:t>de doctores de la iglesia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924944"/>
            <a:ext cx="6400800" cy="1872207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Maestros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en la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fe. 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esquemas, igual a la segunda edición.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66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Común de vírgenes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7088832" cy="30480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I. Por muchas (4 esquemas).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. Por una (3 esquemas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oración especial para una virgen fundadora y para una virgen mártir.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37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16824" cy="6480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Común de santos y santas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060848"/>
            <a:ext cx="7128792" cy="36004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los órdenes de santos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: 3 esquemas para muchos, uno para uno solo.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Monjes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y religiosos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abad,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monje (nueva),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monjas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(nueva), 2 para religiosos.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Quienes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ejercieron misericordia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(nuevas antífonas).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Educadores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: igual a la edición anterior.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Santas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mujeres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06016" y="1124744"/>
            <a:ext cx="7410400" cy="464968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resenta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los criterios teológicos, litúrgicos y pastorales para el uso del Misal renovado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comunión con la Iglesia, pues la Santa Sede es la autoridad competente en materia litúrgica para toda la Iglesia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El Concilio, más que cambiar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ritos,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pretendía promover una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acción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pastoral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la Liturgia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cumbre y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116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Misas rituales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Quinta sección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285579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87624" y="1268760"/>
            <a:ext cx="6984776" cy="421764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ormularios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Misas en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se celebra un sacramento, 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un sacramental mayor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(dedicación de iglesias, ritos del catecumenado o de la vida religiosa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2800" b="1" dirty="0" err="1">
                <a:latin typeface="Times New Roman" pitchFamily="18" charset="0"/>
                <a:cs typeface="Times New Roman" pitchFamily="18" charset="0"/>
              </a:rPr>
              <a:t>prohiben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en los domingos de adviento, cuaresma y pascua, en las solemnidades, en la octava de Pascua, en la conmemoración de los fieles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difuntos.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rigen por las normas de los Rituales.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2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7344816" cy="421764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I. Iniciación Cristiana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Domingo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cuaresma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ritos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catecumenado,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Evangelio propio,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esquema completo para cada escrutinio.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II. Unción de enfermos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tome la Misa por enfermos.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bendiciones solemnes.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III. Viático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Nuevas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antífonas.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IV. Orden Sagrado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Nuevo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prefacios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embolismos y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bendiciones: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uno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solo;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varios. Obispo; presbíteros; diácono; diáconos y presbíteros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60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24744"/>
            <a:ext cx="7272808" cy="468052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V. Matrimonio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Misa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del día en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 1-4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de la Tabla 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domingos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Tres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esquemas completos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la bendición nupcial, que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epíclesis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muy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mejorada la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tercera.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Quita la Misa en los aniversarios.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VI. Bendición de abad y abadesa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Con sus embolismos y bendiciones.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abad 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abadesa.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VII. Consagración de vírgenes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VIII. Profesión religiosa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 Igual que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2a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edición. Quita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aniversarios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IX. Institución de Lectores y acólitos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Misa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por los ministros de la Iglesia;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día si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2400" b="1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 1-9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de la Tabla.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X. Dedicación de iglesias y 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altares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71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3431520"/>
            <a:ext cx="6984776" cy="1941696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 POR DIVERSAS NECESIDADES</a:t>
            </a:r>
            <a:endPara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989216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Sexta sección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975605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7416824" cy="428964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ormularios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para distintas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situaciones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que interesan a la comunidad eclesial y civil, enriqueciendo las antiguas oraciones con temas de los documentos conciliares.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Hace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una nueva ordenación de los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formularios,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sobre todo en el apartado Iglesia.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Añade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otras.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49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400800" cy="648072"/>
          </a:xfrm>
        </p:spPr>
        <p:txBody>
          <a:bodyPr/>
          <a:lstStyle/>
          <a:p>
            <a:r>
              <a:rPr lang="es-MX" dirty="0" smtClean="0"/>
              <a:t>Por la iglesia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50" y="1628800"/>
            <a:ext cx="7531174" cy="410445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Iglesia (universal y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“particular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”), Papa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obispo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elección de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papa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obispo,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concilio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o sínodo, cónclave,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sacerdotes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propio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sacerdote,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ministros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la Iglesia,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vocaciones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a las Órdenes sagradas,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laicos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aniversarios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matrimonio,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religiosos (aniversario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profesión), vocaciones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religiosas, para promover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concordia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pedir reconciliación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unidad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los cristianos,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evangelización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de los pueblos,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cristianos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que sufren persecución, 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reuniones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espirituales o pastorales.</a:t>
            </a: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56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88832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Por necesidades públicas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982272" cy="388843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Patria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ciudad,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autoridades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públicas,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reuniones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gobernantes de las naciones,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Presidente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la república o Gobernador,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comienzo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actividades civiles, laborales o escolares;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santificación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trabajo, siembra,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después de la cosecha,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progreso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los pueblos,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paz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justicia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tiempo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guerra 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desorden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público,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refugiados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y exiliados,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hambre, terremoto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pedir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la lluvia,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buen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tiempo,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alejar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tempestades.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7344816" cy="1296144"/>
          </a:xfrm>
        </p:spPr>
        <p:txBody>
          <a:bodyPr>
            <a:normAutofit/>
          </a:bodyPr>
          <a:lstStyle/>
          <a:p>
            <a:r>
              <a:rPr lang="es-MX" dirty="0" smtClean="0"/>
              <a:t>En diversas circunstancias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92896"/>
            <a:ext cx="7416824" cy="32403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perdón de pecados,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pedir castidad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pedir caridad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familiares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y amigos,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quienes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nos hacen sufrir,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privados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libertad,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encarcelados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enfermos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moribundos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pedir buena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muerte,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cualquier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necesidad,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dar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gracias a Dios.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8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MISAS VOTIVAS</a:t>
            </a:r>
            <a:endParaRPr lang="es-MX" sz="5400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/>
              <a:t>Penúltima sección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40769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54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DOCUMENTOS INICIALES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81642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Presentación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3200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MX" sz="3200" dirty="0" err="1" smtClean="0">
                <a:latin typeface="Times New Roman" pitchFamily="18" charset="0"/>
                <a:cs typeface="Times New Roman" pitchFamily="18" charset="0"/>
              </a:rPr>
              <a:t>Fco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. Robles).</a:t>
            </a:r>
            <a:endParaRPr lang="es-MX" sz="32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Decretos: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 para publicación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1970, edición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de 1975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, y edición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2000.</a:t>
            </a:r>
            <a:endParaRPr lang="es-MX" sz="32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z="3200" b="1" dirty="0" err="1">
                <a:latin typeface="Times New Roman" pitchFamily="18" charset="0"/>
                <a:cs typeface="Times New Roman" pitchFamily="18" charset="0"/>
              </a:rPr>
              <a:t>Recognitio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 concedida a nuestra traducción.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rotocolos para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diferentes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países.</a:t>
            </a:r>
            <a:endParaRPr lang="es-MX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85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31640" y="1556792"/>
            <a:ext cx="6400800" cy="374441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Misas de devoción, en los días que las rúbricas lo permiten.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Presenta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los formularios completos, no sólo el enunciado 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colecta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para no estar acudiendo a otras secciones.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Trae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algunos formularios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nuevos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 (San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Juan Bautista y para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apóstoles).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90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 relación al misterio de dios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Santísima Trinidad,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misericordia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Dios,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Jesucristo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sumo y eterno sacerdote,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misterio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la Santa Cruz,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santísima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Eucaristía,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Nombre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Jesús,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Preciosa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Sangre de Cristo,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Sagrado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Corazón de Jesús,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Espíritu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Santo (3 esquemas).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14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 relación a maría virgen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7016824" cy="3048001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Madre de la Iglesia (3 formularios);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Nombre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de María; </a:t>
            </a:r>
            <a:endParaRPr lang="es-MX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eina 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de los apóstoles.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78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 relación a los santos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Santos ángeles; san Juan Bautista, san José; todos los santos apóstoles, santos apóstoles Pedro y Pablo; san Pedro, san Pablo, un santo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apóstol;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todos los santos.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440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MISAS POR LOS DIFUNTOS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Última sección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87967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128792" cy="439248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Exequias más diversificadas según las circunstancias.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I. Niños bautizados.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II. Un niño no bautizado.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III. Misa </a:t>
            </a:r>
            <a:r>
              <a:rPr lang="es-MX" sz="3200" b="1" dirty="0" err="1">
                <a:latin typeface="Times New Roman" pitchFamily="18" charset="0"/>
                <a:cs typeface="Times New Roman" pitchFamily="18" charset="0"/>
              </a:rPr>
              <a:t>exequial</a:t>
            </a: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: 9 esquemas completos.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IV. Aniversarios.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V. Diversas condiciones (cónyuges, parientes, bienhechores).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52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APÉNDICES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2026623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3381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460851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Cantos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(oraciones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lecturas, oración universal,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bendición,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anuncio de la Pascua, prefacios, pregón pascual,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anáforas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Aspersión dominical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con agua bautismal.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III. Institución de ministros "ad </a:t>
            </a:r>
            <a:r>
              <a:rPr lang="es-MX" sz="2800" b="1" dirty="0" err="1">
                <a:latin typeface="Times New Roman" pitchFamily="18" charset="0"/>
                <a:cs typeface="Times New Roman" pitchFamily="18" charset="0"/>
              </a:rPr>
              <a:t>actum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" para la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Sagrada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Comunión.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IV. Bendición de cáliz y patena.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Modelos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oración de los fieles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(añade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semana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santa),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traducción nueva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VI. Plegarias eucarísticas para las Misas con Niños.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MX" sz="2800" i="1" dirty="0">
                <a:latin typeface="Times New Roman" pitchFamily="18" charset="0"/>
                <a:cs typeface="Times New Roman" pitchFamily="18" charset="0"/>
              </a:rPr>
              <a:t>reparación y acción de gracias de la </a:t>
            </a:r>
            <a:r>
              <a:rPr lang="es-MX" sz="2800" i="1" dirty="0" smtClean="0"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3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/>
              <a:t>MANEJO DEL MISAL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400495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408956"/>
            <a:ext cx="7128792" cy="7239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Constitución Apostólica</a:t>
            </a:r>
            <a:r>
              <a:rPr lang="es-MX" dirty="0"/>
              <a:t> </a:t>
            </a:r>
            <a:r>
              <a:rPr lang="es-MX" b="1" i="1" dirty="0"/>
              <a:t>«</a:t>
            </a:r>
            <a:r>
              <a:rPr lang="es-MX" b="1" i="1" dirty="0" err="1"/>
              <a:t>Missale</a:t>
            </a:r>
            <a:r>
              <a:rPr lang="es-MX" b="1" i="1" dirty="0"/>
              <a:t> </a:t>
            </a:r>
            <a:r>
              <a:rPr lang="es-MX" b="1" i="1" dirty="0" err="1"/>
              <a:t>Romanum</a:t>
            </a:r>
            <a:r>
              <a:rPr lang="es-MX" b="1" i="1" dirty="0"/>
              <a:t>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424847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Pablo VI (3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abril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) lo promulga señala novedades: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s-MX" sz="2400" b="1" i="1" dirty="0" err="1">
                <a:latin typeface="Times New Roman" pitchFamily="18" charset="0"/>
                <a:cs typeface="Times New Roman" pitchFamily="18" charset="0"/>
              </a:rPr>
              <a:t>Institutio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i="1" dirty="0" err="1">
                <a:latin typeface="Times New Roman" pitchFamily="18" charset="0"/>
                <a:cs typeface="Times New Roman" pitchFamily="18" charset="0"/>
              </a:rPr>
              <a:t>generalis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(normas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criterios)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Cuatro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Plegarias Eucarísticas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con sus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prefacios.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ambios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las formulas de la 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Consagración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Restablece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la Oración Universal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acto 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penitencial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Nueva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ordenación de las Lecturas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para leer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las partes más importantes del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NT.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Revisión </a:t>
            </a:r>
            <a:r>
              <a:rPr lang="es-MX" sz="2400" b="1" i="1" dirty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 de todos los textos y fórmulas de oración.</a:t>
            </a:r>
          </a:p>
        </p:txBody>
      </p:sp>
    </p:spTree>
    <p:extLst>
      <p:ext uri="{BB962C8B-B14F-4D97-AF65-F5344CB8AC3E}">
        <p14:creationId xmlns:p14="http://schemas.microsoft.com/office/powerpoint/2010/main" val="2382148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1008112"/>
          </a:xfrm>
        </p:spPr>
        <p:txBody>
          <a:bodyPr/>
          <a:lstStyle/>
          <a:p>
            <a:r>
              <a:rPr lang="es-MX" dirty="0" smtClean="0"/>
              <a:t>registros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03244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1°: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en el Propio del tiempo,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ese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día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tiempo fuerte, 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domingo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anterior en tiempo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ordinario.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2°: Prefacios.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3°: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Propio de los Santos, en la memoria o fiesta del día o del día más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próximo.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4° y 5°: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comodines, para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otras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partes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(Misa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Ritual, votiva, por diversas necesidades, o del Común de los Santos;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bendiciones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oración universal u otras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fórmulas).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03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ecargarlo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abierto sobre el pecho, sosteniéndolo con las palmas abiertas hacia arriba, apoyando ligeramente los dedos en la parte inferior de las hojas en las páginas presentadas.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es alto el ministro del libro,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presentarlo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lado, para no tapar al sacerdote.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es muy bajo de estatura, recarga el libro sobre su cabeza inclinada.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217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CONCLUSIÓN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824621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99592" y="1052736"/>
            <a:ext cx="7291908" cy="4680520"/>
          </a:xfrm>
        </p:spPr>
        <p:txBody>
          <a:bodyPr>
            <a:normAutofit fontScale="925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Misal y los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rituales sean biblioteca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agente de pastoral.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Con la acción del Espíritu Santo, su meditación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ayuda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 la continua edificación de la Iglesia y su acción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misionera;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punto de referencia para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mejor calidad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de cada celebración; fuente para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crecer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en la fe y en la comunión eclesial; subsidio para toda la acción evangelizadora; guía para la catequesis a través de las palabras y gestos de la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Iglesia;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adquirir un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estilo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celebrativo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sencillo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y digno, que no se agota en una mecánica ejecución de rúbricas, sino compenetra en el alma profunda de los ritos y abre sus tesoros al pueblo de Dios.</a:t>
            </a:r>
            <a:endParaRPr lang="es-MX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68160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41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272808" cy="1053480"/>
          </a:xfrm>
        </p:spPr>
        <p:txBody>
          <a:bodyPr>
            <a:normAutofit fontScale="90000"/>
          </a:bodyPr>
          <a:lstStyle/>
          <a:p>
            <a:r>
              <a:rPr lang="es-MX" b="1" i="1" dirty="0"/>
              <a:t>Institución General del Misal Romano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irectorio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sobre la Celebración eucarística, con indicaciones de carácter teológico, litúrgico, pastoral y espiritual.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Un catecismo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moderno de la celebración eucarística,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vivencia intensa en la celebración</a:t>
            </a:r>
          </a:p>
        </p:txBody>
      </p:sp>
    </p:spTree>
    <p:extLst>
      <p:ext uri="{BB962C8B-B14F-4D97-AF65-F5344CB8AC3E}">
        <p14:creationId xmlns:p14="http://schemas.microsoft.com/office/powerpoint/2010/main" val="21168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0"/>
            <a:ext cx="7488832" cy="417646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Mantiene los 8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capítulos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sus títulos.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Añade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nuevo capítulo: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"Adaptaciones que competen a los obispos y a las Conferencias Episcopales"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según </a:t>
            </a:r>
            <a:r>
              <a:rPr lang="es-MX" sz="2800" b="1" i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s-MX" sz="2800" b="1" i="1" dirty="0">
                <a:latin typeface="Times New Roman" pitchFamily="18" charset="0"/>
                <a:cs typeface="Times New Roman" pitchFamily="18" charset="0"/>
              </a:rPr>
              <a:t>Instrucción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mar 94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Incorpora el Proemio al texto del documento. </a:t>
            </a:r>
            <a:endParaRPr lang="es-MX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Aumenta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de 340 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399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párrafos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Recoge rúbricas precisadas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en documentos posteriores;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para aclarar o reforzar el sentido de alguna sección particular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515</TotalTime>
  <Words>3829</Words>
  <Application>Microsoft Office PowerPoint</Application>
  <PresentationFormat>Presentación en pantalla (4:3)</PresentationFormat>
  <Paragraphs>265</Paragraphs>
  <Slides>74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5" baseType="lpstr">
      <vt:lpstr>Alta costura</vt:lpstr>
      <vt:lpstr>PRESENTACIÓN DE LA III EDICIÓN TÍPICA DEL MISAL ROMANO DEL VATICANO II PARA LAS DIÓCESIS DE MÉXICO </vt:lpstr>
      <vt:lpstr>Presentación de PowerPoint</vt:lpstr>
      <vt:lpstr>DOCUMENTOS </vt:lpstr>
      <vt:lpstr>Presentación de PowerPoint</vt:lpstr>
      <vt:lpstr>Presentación de PowerPoint</vt:lpstr>
      <vt:lpstr>DOCUMENTOS INICIALES</vt:lpstr>
      <vt:lpstr>Constitución Apostólica «Missale Romanum»</vt:lpstr>
      <vt:lpstr>Institución General del Misal Romano</vt:lpstr>
      <vt:lpstr>Presentación de PowerPoint</vt:lpstr>
      <vt:lpstr>AÑO LITÚRGICO Y CALENDARIO</vt:lpstr>
      <vt:lpstr>PROPIO DEL TIEMPO</vt:lpstr>
      <vt:lpstr>Presentación de PowerPoint</vt:lpstr>
      <vt:lpstr>Ciclo de navidad</vt:lpstr>
      <vt:lpstr>Tiempo de adviento</vt:lpstr>
      <vt:lpstr>Tiempo de navidad</vt:lpstr>
      <vt:lpstr>Ciclo de pascua</vt:lpstr>
      <vt:lpstr>Tiempo de cuaresma</vt:lpstr>
      <vt:lpstr>Presentación de PowerPoint</vt:lpstr>
      <vt:lpstr>Semana santa</vt:lpstr>
      <vt:lpstr>Triduo pascual</vt:lpstr>
      <vt:lpstr>Presentación de PowerPoint</vt:lpstr>
      <vt:lpstr>Tiempo pascual</vt:lpstr>
      <vt:lpstr>Vigilia pascual</vt:lpstr>
      <vt:lpstr>Presentación de PowerPoint</vt:lpstr>
      <vt:lpstr>Presentación de PowerPoint</vt:lpstr>
      <vt:lpstr>Tiempo durante el año</vt:lpstr>
      <vt:lpstr>Presentación de PowerPoint</vt:lpstr>
      <vt:lpstr>ORDINARIO DE LA MISA</vt:lpstr>
      <vt:lpstr>Presentación de PowerPoint</vt:lpstr>
      <vt:lpstr>Presentación de PowerPoint</vt:lpstr>
      <vt:lpstr>Presentación de PowerPoint</vt:lpstr>
      <vt:lpstr>Estructura de la celebración</vt:lpstr>
      <vt:lpstr>Presentación de PowerPoint</vt:lpstr>
      <vt:lpstr>Presentación de PowerPoint</vt:lpstr>
      <vt:lpstr>Misa con pueblo</vt:lpstr>
      <vt:lpstr>Presentación de PowerPoint</vt:lpstr>
      <vt:lpstr>EL SANTORAL</vt:lpstr>
      <vt:lpstr>Presentación de PowerPoint</vt:lpstr>
      <vt:lpstr>Propio de los santos</vt:lpstr>
      <vt:lpstr>Presentación de PowerPoint</vt:lpstr>
      <vt:lpstr>Presentación de PowerPoint</vt:lpstr>
      <vt:lpstr>Común de santos</vt:lpstr>
      <vt:lpstr>Dedicación de iglesias</vt:lpstr>
      <vt:lpstr>Común de la virgen maría</vt:lpstr>
      <vt:lpstr>Común de mártires</vt:lpstr>
      <vt:lpstr>Común de pastores</vt:lpstr>
      <vt:lpstr>Común de doctores de la iglesia</vt:lpstr>
      <vt:lpstr>Común de vírgenes</vt:lpstr>
      <vt:lpstr>Común de santos y santas</vt:lpstr>
      <vt:lpstr>Misas rituales</vt:lpstr>
      <vt:lpstr>Presentación de PowerPoint</vt:lpstr>
      <vt:lpstr>Presentación de PowerPoint</vt:lpstr>
      <vt:lpstr>Presentación de PowerPoint</vt:lpstr>
      <vt:lpstr>MISA POR DIVERSAS NECESIDADES</vt:lpstr>
      <vt:lpstr>Presentación de PowerPoint</vt:lpstr>
      <vt:lpstr>Por la iglesia</vt:lpstr>
      <vt:lpstr>Por necesidades públicas</vt:lpstr>
      <vt:lpstr>En diversas circunstancias</vt:lpstr>
      <vt:lpstr>MISAS VOTIVAS</vt:lpstr>
      <vt:lpstr>Presentación de PowerPoint</vt:lpstr>
      <vt:lpstr>Con relación al misterio de dios</vt:lpstr>
      <vt:lpstr>Con relación a maría virgen</vt:lpstr>
      <vt:lpstr>Con relación a los santos</vt:lpstr>
      <vt:lpstr>MISAS POR LOS DIFUNTOS</vt:lpstr>
      <vt:lpstr>Presentación de PowerPoint</vt:lpstr>
      <vt:lpstr>APÉNDICES</vt:lpstr>
      <vt:lpstr>Presentación de PowerPoint</vt:lpstr>
      <vt:lpstr>Presentación de PowerPoint</vt:lpstr>
      <vt:lpstr>MANEJO DEL MISAL</vt:lpstr>
      <vt:lpstr>registros</vt:lpstr>
      <vt:lpstr>Presentación de PowerPoint</vt:lpstr>
      <vt:lpstr>CONCLUSIÓN</vt:lpstr>
      <vt:lpstr>Presentación de PowerPoint</vt:lpstr>
      <vt:lpstr>gracias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III EDICIÓN TÍPICA DEL MISAL ROMANO DEL VATICANO II PARA LAS DIÓCESIS DE MÉXICO</dc:title>
  <dc:creator>Luffi</dc:creator>
  <cp:lastModifiedBy>Luffi</cp:lastModifiedBy>
  <cp:revision>37</cp:revision>
  <dcterms:created xsi:type="dcterms:W3CDTF">2013-08-03T23:26:36Z</dcterms:created>
  <dcterms:modified xsi:type="dcterms:W3CDTF">2013-08-05T12:30:52Z</dcterms:modified>
</cp:coreProperties>
</file>